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7" r:id="rId4"/>
    <p:sldId id="268" r:id="rId5"/>
    <p:sldId id="269" r:id="rId6"/>
    <p:sldId id="257" r:id="rId7"/>
    <p:sldId id="258" r:id="rId8"/>
    <p:sldId id="263" r:id="rId9"/>
    <p:sldId id="264" r:id="rId10"/>
    <p:sldId id="259" r:id="rId11"/>
    <p:sldId id="262" r:id="rId12"/>
    <p:sldId id="260" r:id="rId13"/>
    <p:sldId id="265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274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123E24E7-08DD-402A-BDA5-CD73F17AF7C9}" type="datetimeFigureOut">
              <a:rPr lang="ru-RU" smtClean="0"/>
              <a:t>22.09.2016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BB4FCA60-6915-43A2-BD26-B44042E37F03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848600" cy="3600400"/>
          </a:xfrm>
        </p:spPr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</a:pPr>
            <a: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effectLst/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3600" b="1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Особенности формирования </a:t>
            </a:r>
            <a:r>
              <a:rPr lang="ru-RU" sz="3600" b="1" dirty="0" err="1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метапредметных</a:t>
            </a:r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effectLst/>
                <a:latin typeface="Times New Roman"/>
                <a:ea typeface="Times New Roman"/>
                <a:cs typeface="Times New Roman"/>
              </a:rPr>
              <a:t> умений учащихся на уроках информатики в условиях внедрения ФГОС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chemeClr val="tx2">
                    <a:lumMod val="75000"/>
                  </a:schemeClr>
                </a:solidFill>
                <a:ea typeface="Calibri"/>
                <a:cs typeface="Times New Roman"/>
              </a:rPr>
            </a:br>
            <a:endParaRPr lang="ru-RU" sz="36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393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sz="2800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sz="2800" dirty="0" smtClean="0">
                <a:latin typeface="Times New Roman"/>
                <a:ea typeface="Times New Roman"/>
                <a:cs typeface="Times New Roman"/>
              </a:rPr>
            </a:br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В 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чем же новизна современного урока информатики в условиях введения стандарта второго поколения?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28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учителя информатики смогут реализовать переход на новый стандарт наиболее полно, в основном за счет использования информатики и ИКТ как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метапредмета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, некую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надпредметную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оболочку, позволяющую более глубоко развивать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межпредметные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связи учебных дисциплин в средней общеобразовательной школе.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Информационные технологии дают совершенно новые возможности для творчества, обретения и закрепления различных учебных навыков, позволяют реализовать принципиально новые формы и методы обучения с применением моделирования явлений и процессов.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 smtClean="0">
              <a:latin typeface="Times New Roman"/>
              <a:ea typeface="Times New Roman"/>
            </a:endParaRPr>
          </a:p>
          <a:p>
            <a:endParaRPr lang="ru-RU" dirty="0">
              <a:latin typeface="Times New Roman"/>
              <a:ea typeface="Times New Roman"/>
            </a:endParaRPr>
          </a:p>
          <a:p>
            <a:endParaRPr lang="ru-RU" dirty="0" smtClean="0">
              <a:latin typeface="Times New Roman"/>
              <a:ea typeface="Times New Roman"/>
            </a:endParaRPr>
          </a:p>
          <a:p>
            <a:endParaRPr lang="ru-RU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1460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spc="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На уроках информатики ребенок учится основам:</a:t>
            </a: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информации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и 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её обработке, </a:t>
            </a: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логике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, </a:t>
            </a:r>
            <a:endParaRPr lang="ru-RU" dirty="0" smtClean="0">
              <a:solidFill>
                <a:srgbClr val="292934"/>
              </a:solidFill>
              <a:latin typeface="Times New Roman"/>
              <a:ea typeface="Times New Roman"/>
              <a:cs typeface="Times New Roman"/>
            </a:endParaRP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алгоритмическому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мышлению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,</a:t>
            </a: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умению создать алгоритм решения той или иной задачи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,</a:t>
            </a: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основам моделирования процессов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,</a:t>
            </a:r>
          </a:p>
          <a:p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 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практическому применению «абстрактной теории» в практике и т. д</a:t>
            </a:r>
            <a:r>
              <a:rPr lang="ru-RU" dirty="0" smtClean="0">
                <a:solidFill>
                  <a:srgbClr val="292934"/>
                </a:solidFill>
                <a:latin typeface="Times New Roman"/>
                <a:ea typeface="Times New Roman"/>
                <a:cs typeface="Times New Roman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255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Роль информатики в концепции структуры и содержания образования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>
              <a:buClr>
                <a:srgbClr val="93A299"/>
              </a:buClr>
            </a:pP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lvl="0" algn="just">
              <a:buClr>
                <a:srgbClr val="93A299"/>
              </a:buClr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Информатика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играет важнейшую роль в формировании современного научного мировоззрения школьников и их подготовке к жизни в условиях современного информационного общества. </a:t>
            </a:r>
            <a:endParaRPr lang="ru-RU" dirty="0" smtClean="0">
              <a:latin typeface="Times New Roman"/>
              <a:ea typeface="Times New Roman"/>
              <a:cs typeface="Times New Roman"/>
            </a:endParaRPr>
          </a:p>
          <a:p>
            <a:pPr lvl="0" algn="just">
              <a:buClr>
                <a:srgbClr val="93A299"/>
              </a:buClr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>Курс 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информатики призван быть системообразующим, он должен обобщить знания, направленные на формирование информационной картины мира, полученной на уроках по многим дисциплинам, так как </a:t>
            </a:r>
            <a:r>
              <a:rPr lang="ru-RU" dirty="0" err="1">
                <a:latin typeface="Times New Roman"/>
                <a:ea typeface="Times New Roman"/>
                <a:cs typeface="Times New Roman"/>
              </a:rPr>
              <a:t>метапредметные</a:t>
            </a:r>
            <a:r>
              <a:rPr lang="ru-RU" dirty="0">
                <a:latin typeface="Times New Roman"/>
                <a:ea typeface="Times New Roman"/>
                <a:cs typeface="Times New Roman"/>
              </a:rPr>
              <a:t> связи – важнейший принцип обучения в школе</a:t>
            </a:r>
            <a:r>
              <a:rPr lang="ru-RU" dirty="0" smtClean="0">
                <a:latin typeface="Times New Roman"/>
                <a:ea typeface="Times New Roman"/>
                <a:cs typeface="Times New Roman"/>
              </a:rPr>
              <a:t>.</a:t>
            </a:r>
            <a:r>
              <a:rPr lang="ru-RU" dirty="0">
                <a:solidFill>
                  <a:srgbClr val="292934"/>
                </a:solidFill>
                <a:latin typeface="Times New Roman"/>
                <a:ea typeface="Times New Roman"/>
              </a:rPr>
              <a:t> 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4400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Главные умения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XXI века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>
                <a:latin typeface="Times New Roman"/>
                <a:ea typeface="Times New Roman"/>
              </a:rPr>
              <a:t>умение </a:t>
            </a:r>
            <a:r>
              <a:rPr lang="ru-RU" sz="3200" dirty="0" smtClean="0">
                <a:latin typeface="Times New Roman"/>
                <a:ea typeface="Times New Roman"/>
              </a:rPr>
              <a:t>учиться</a:t>
            </a:r>
          </a:p>
          <a:p>
            <a:r>
              <a:rPr lang="ru-RU" sz="3200" dirty="0" smtClean="0">
                <a:latin typeface="Times New Roman"/>
                <a:ea typeface="Times New Roman"/>
              </a:rPr>
              <a:t>самостоятельно </a:t>
            </a:r>
            <a:r>
              <a:rPr lang="ru-RU" sz="3200" dirty="0">
                <a:latin typeface="Times New Roman"/>
                <a:ea typeface="Times New Roman"/>
              </a:rPr>
              <a:t>добывать необходимые знания, </a:t>
            </a:r>
            <a:endParaRPr lang="ru-RU" sz="3200" dirty="0" smtClean="0">
              <a:latin typeface="Times New Roman"/>
              <a:ea typeface="Times New Roman"/>
            </a:endParaRPr>
          </a:p>
          <a:p>
            <a:r>
              <a:rPr lang="ru-RU" sz="3200" dirty="0" smtClean="0">
                <a:latin typeface="Times New Roman"/>
                <a:ea typeface="Times New Roman"/>
              </a:rPr>
              <a:t>выявлять </a:t>
            </a:r>
            <a:r>
              <a:rPr lang="ru-RU" sz="3200" dirty="0">
                <a:latin typeface="Times New Roman"/>
                <a:ea typeface="Times New Roman"/>
              </a:rPr>
              <a:t>проблемы и находить пути их решения, </a:t>
            </a:r>
            <a:endParaRPr lang="ru-RU" sz="3200" dirty="0" smtClean="0">
              <a:latin typeface="Times New Roman"/>
              <a:ea typeface="Times New Roman"/>
            </a:endParaRPr>
          </a:p>
          <a:p>
            <a:r>
              <a:rPr lang="ru-RU" sz="3200" dirty="0" smtClean="0">
                <a:latin typeface="Times New Roman"/>
                <a:ea typeface="Times New Roman"/>
              </a:rPr>
              <a:t>оценивать </a:t>
            </a:r>
            <a:r>
              <a:rPr lang="ru-RU" sz="3200" dirty="0">
                <a:latin typeface="Times New Roman"/>
                <a:ea typeface="Times New Roman"/>
              </a:rPr>
              <a:t>ситуацию, </a:t>
            </a:r>
            <a:endParaRPr lang="ru-RU" sz="3200" dirty="0" smtClean="0">
              <a:latin typeface="Times New Roman"/>
              <a:ea typeface="Times New Roman"/>
            </a:endParaRPr>
          </a:p>
          <a:p>
            <a:r>
              <a:rPr lang="ru-RU" sz="3200" dirty="0" smtClean="0">
                <a:latin typeface="Times New Roman"/>
                <a:ea typeface="Times New Roman"/>
              </a:rPr>
              <a:t>самосовершенствоваться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899566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dirty="0" err="1" smtClean="0"/>
              <a:t>Метапредметные</a:t>
            </a:r>
            <a:r>
              <a:rPr lang="ru-RU" sz="2800" dirty="0" smtClean="0"/>
              <a:t> требования к результатам  освоения основной образовательной программы  основного общего образования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endParaRPr lang="ru-RU" kern="50" dirty="0" smtClean="0">
              <a:latin typeface="Times New Roman"/>
              <a:ea typeface="SimSun"/>
              <a:cs typeface="Mangal"/>
            </a:endParaRPr>
          </a:p>
          <a:p>
            <a:pPr marL="0" indent="0" algn="just">
              <a:spcAft>
                <a:spcPts val="0"/>
              </a:spcAft>
              <a:buNone/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освоенные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обучающимися </a:t>
            </a:r>
            <a:r>
              <a:rPr lang="ru-RU" kern="50" dirty="0" err="1">
                <a:latin typeface="Times New Roman"/>
                <a:ea typeface="SimSun"/>
                <a:cs typeface="Mangal"/>
              </a:rPr>
              <a:t>межпредметные</a:t>
            </a:r>
            <a:r>
              <a:rPr lang="ru-RU" kern="50" dirty="0">
                <a:latin typeface="Times New Roman"/>
                <a:ea typeface="SimSun"/>
                <a:cs typeface="Mangal"/>
              </a:rPr>
              <a:t> понятия и УУД (регулятивные, познавательные, коммуникативные), способность  их использования в учебной, познавательной и социальной практике, самостоятельность планирования и осуществления учебной деятельности и организации учебного сотрудничества с педагогами и сверстниками, построение индивидуальной образовательной траектории.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69339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Метазнания: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Знания о знании, о том, как оно устроено и структурировано; 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знания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о получении знаний, т.е. приёмы и методы познания (когнитивные умения) и о возможностях работы с ними. 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понятие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«метазнания» указывает на знания, касающиеся способов использования знаний, и знания, касающиеся свойств знаний. 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 smtClean="0">
                <a:latin typeface="Times New Roman"/>
                <a:ea typeface="SimSun"/>
                <a:cs typeface="Mangal"/>
              </a:rPr>
              <a:t>Метазнания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выступают как целостная картина мира с научной точки зрения, лежат в основе развития человека, </a:t>
            </a:r>
            <a:r>
              <a:rPr lang="ru-RU" b="1" u="sng" kern="50" dirty="0">
                <a:latin typeface="Times New Roman"/>
                <a:ea typeface="SimSun"/>
                <a:cs typeface="Mangal"/>
              </a:rPr>
              <a:t>превращая его из «знающего» в «думающего».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96772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just">
              <a:spcAft>
                <a:spcPts val="0"/>
              </a:spcAft>
            </a:pPr>
            <a:r>
              <a:rPr lang="ru-RU" sz="3200" b="1" kern="50" dirty="0" err="1" smtClean="0">
                <a:latin typeface="Times New Roman"/>
                <a:ea typeface="SimSun"/>
                <a:cs typeface="Mangal"/>
              </a:rPr>
              <a:t>Метаумения</a:t>
            </a:r>
            <a:r>
              <a:rPr lang="ru-RU" sz="3200" b="1" kern="50" dirty="0" smtClean="0">
                <a:latin typeface="Times New Roman"/>
                <a:ea typeface="SimSun"/>
                <a:cs typeface="Mangal"/>
              </a:rPr>
              <a:t>:</a:t>
            </a:r>
            <a:r>
              <a:rPr lang="ru-RU" sz="3200" kern="50" dirty="0">
                <a:latin typeface="Times New Roman"/>
                <a:ea typeface="SimSun"/>
                <a:cs typeface="Mangal"/>
              </a:rPr>
              <a:t/>
            </a:r>
            <a:br>
              <a:rPr lang="ru-RU" sz="3200" kern="50" dirty="0">
                <a:latin typeface="Times New Roman"/>
                <a:ea typeface="SimSun"/>
                <a:cs typeface="Mangal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теоретическое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мышление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(обобщение, систематизация, определение понятий, классификация, доказательство и т.п.);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навыки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переработки информации (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анализ, синтез, интерпретация, экстраполяция, оценка, аргументация, умение сворачивать информацию);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критическое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мышление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(умения отличать факты от мнений, определять соответствие заявления фактам, достоверность источника, видеть двусмысленность утверждения, невысказанные позиции, предвзятость, логические несоответствия и т.п.);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творческое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мышление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(перенос, видение новой функции, видение проблемы в стандартной ситуации, видение структуры объекта, альтернативное решение, комбинирование известных способов деятельности с новыми);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b="1" kern="50" dirty="0" smtClean="0">
                <a:latin typeface="Times New Roman"/>
                <a:ea typeface="SimSun"/>
                <a:cs typeface="Mangal"/>
              </a:rPr>
              <a:t>регулятивные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умения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(задавание вопросов, формулирование гипотез, определение целей, планирование, выбор тактики, контроль, анализ, коррекция своей деятельности</a:t>
            </a:r>
            <a:r>
              <a:rPr lang="ru-RU" kern="50" dirty="0" smtClean="0">
                <a:latin typeface="Times New Roman"/>
                <a:ea typeface="SimSun"/>
                <a:cs typeface="Mangal"/>
              </a:rPr>
              <a:t>);</a:t>
            </a:r>
          </a:p>
          <a:p>
            <a:pPr algn="just">
              <a:spcAft>
                <a:spcPts val="0"/>
              </a:spcAft>
            </a:pPr>
            <a:r>
              <a:rPr lang="ru-RU" sz="2800" b="1" kern="50" dirty="0" smtClean="0">
                <a:latin typeface="Times New Roman"/>
                <a:ea typeface="SimSun"/>
                <a:cs typeface="Mangal"/>
              </a:rPr>
              <a:t>качества мышления</a:t>
            </a:r>
            <a:r>
              <a:rPr lang="ru-RU" sz="2800" kern="50" dirty="0" smtClean="0">
                <a:latin typeface="Times New Roman"/>
                <a:ea typeface="SimSun"/>
                <a:cs typeface="Mangal"/>
              </a:rPr>
              <a:t>(гибкость, </a:t>
            </a:r>
            <a:r>
              <a:rPr lang="ru-RU" sz="2800" kern="50" dirty="0" err="1" smtClean="0">
                <a:latin typeface="Times New Roman"/>
                <a:ea typeface="SimSun"/>
                <a:cs typeface="Mangal"/>
              </a:rPr>
              <a:t>антиконфоризм</a:t>
            </a:r>
            <a:r>
              <a:rPr lang="ru-RU" sz="2800" kern="50" dirty="0" smtClean="0">
                <a:latin typeface="Times New Roman"/>
                <a:ea typeface="SimSun"/>
                <a:cs typeface="Mangal"/>
              </a:rPr>
              <a:t>, диалектичность, способность к широкому переносу и т.п.)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66918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>
              <a:spcAft>
                <a:spcPts val="0"/>
              </a:spcAft>
            </a:pPr>
            <a:r>
              <a:rPr lang="ru-RU" dirty="0" err="1" smtClean="0"/>
              <a:t>Метадеятельность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spcAft>
                <a:spcPts val="0"/>
              </a:spcAft>
            </a:pPr>
            <a:r>
              <a:rPr lang="ru-RU" b="1" kern="50" dirty="0">
                <a:latin typeface="Times New Roman"/>
                <a:ea typeface="SimSun"/>
                <a:cs typeface="Mangal"/>
              </a:rPr>
              <a:t>Универсальная деятельность, которая является "</a:t>
            </a:r>
            <a:r>
              <a:rPr lang="ru-RU" b="1" kern="50" dirty="0" err="1">
                <a:latin typeface="Times New Roman"/>
                <a:ea typeface="SimSun"/>
                <a:cs typeface="Mangal"/>
              </a:rPr>
              <a:t>надпредметной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". Предметная - это любая деятельность с предметом (строю, учу, лечу, книги пишу, людей кормлю, здания проектирую…).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В любой предметной деятельности есть то, что делает ее осознанной и ответственной, то есть: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стратегической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(мотив, цель, план, средства, организация, действия, результат, анализ);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исследовательской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(факт, проблема, гипотеза, проверка-сбор новых фактов, вывод);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проектировочной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(замысел, реализация, рефлексия);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 err="1">
                <a:latin typeface="Times New Roman"/>
                <a:ea typeface="SimSun"/>
                <a:cs typeface="Mangal"/>
              </a:rPr>
              <a:t>сценирующей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(выстраивание вариантов сценария разворачивания событий);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моделирующей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(построение посредством знаковых систем мыслительных аналогов - логических конструктов изучаемых систем).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конструирующей (</a:t>
            </a:r>
            <a:r>
              <a:rPr lang="ru-RU" kern="50" dirty="0">
                <a:latin typeface="Times New Roman"/>
                <a:ea typeface="SimSun"/>
                <a:cs typeface="Mangal"/>
              </a:rPr>
              <a:t>выстраивание системы мыслительных операций, выполнение эскизов, рисунков, чертежей, позволяющих конкретизировать и детализировать проект);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pPr algn="just">
              <a:spcAft>
                <a:spcPts val="0"/>
              </a:spcAft>
            </a:pPr>
            <a:r>
              <a:rPr lang="ru-RU" kern="50" dirty="0">
                <a:latin typeface="Times New Roman"/>
                <a:ea typeface="SimSun"/>
                <a:cs typeface="Mangal"/>
              </a:rPr>
              <a:t>• </a:t>
            </a:r>
            <a:r>
              <a:rPr lang="ru-RU" b="1" kern="50" dirty="0">
                <a:latin typeface="Times New Roman"/>
                <a:ea typeface="SimSun"/>
                <a:cs typeface="Mangal"/>
              </a:rPr>
              <a:t>прогнозирующей </a:t>
            </a:r>
            <a:r>
              <a:rPr lang="ru-RU" kern="50" dirty="0">
                <a:latin typeface="Times New Roman"/>
                <a:ea typeface="SimSun"/>
                <a:cs typeface="Mangal"/>
              </a:rPr>
              <a:t>(мысленное конструирование будущего состояния объекта на основе предвидения). </a:t>
            </a:r>
            <a:endParaRPr lang="ru-RU" sz="2800" kern="50" dirty="0">
              <a:latin typeface="Times New Roman"/>
              <a:ea typeface="SimSun"/>
              <a:cs typeface="Mangal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01307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476672"/>
            <a:ext cx="8363272" cy="1047328"/>
          </a:xfrm>
        </p:spPr>
        <p:txBody>
          <a:bodyPr>
            <a:normAutofit/>
          </a:bodyPr>
          <a:lstStyle/>
          <a:p>
            <a:pPr algn="ctr"/>
            <a:r>
              <a:rPr lang="ru-RU" sz="2800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Метапредметные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 образовательные результаты предполагают, что у учеников будут развиты: </a:t>
            </a:r>
            <a:endParaRPr lang="ru-RU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>
                <a:latin typeface="Times New Roman"/>
                <a:ea typeface="Times New Roman"/>
              </a:rPr>
              <a:t>уверенная ориентация в различных предметных областях за счет осознанного использования при изучении школьных дисциплин философских и </a:t>
            </a:r>
            <a:r>
              <a:rPr lang="ru-RU" dirty="0" err="1">
                <a:latin typeface="Times New Roman"/>
                <a:ea typeface="Times New Roman"/>
              </a:rPr>
              <a:t>общепредметных</a:t>
            </a:r>
            <a:r>
              <a:rPr lang="ru-RU" dirty="0">
                <a:latin typeface="Times New Roman"/>
                <a:ea typeface="Times New Roman"/>
              </a:rPr>
              <a:t>;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владение основными </a:t>
            </a:r>
            <a:r>
              <a:rPr lang="ru-RU" dirty="0" err="1">
                <a:latin typeface="Times New Roman"/>
                <a:ea typeface="Times New Roman"/>
              </a:rPr>
              <a:t>общеучебными</a:t>
            </a:r>
            <a:r>
              <a:rPr lang="ru-RU" dirty="0">
                <a:latin typeface="Times New Roman"/>
                <a:ea typeface="Times New Roman"/>
              </a:rPr>
              <a:t> умениями информационно-логического характера, умениями организации собственной учебной деятельности,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основными универсальными умениями информационного характера,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информационным </a:t>
            </a:r>
            <a:r>
              <a:rPr lang="ru-RU" dirty="0">
                <a:latin typeface="Times New Roman"/>
                <a:ea typeface="Times New Roman"/>
              </a:rPr>
              <a:t>моделированием как основным методом приобретения знаний</a:t>
            </a:r>
            <a:r>
              <a:rPr lang="ru-RU" dirty="0" smtClean="0">
                <a:latin typeface="Times New Roman"/>
                <a:ea typeface="Times New Roman"/>
              </a:rPr>
              <a:t>,</a:t>
            </a:r>
          </a:p>
          <a:p>
            <a:r>
              <a:rPr lang="ru-RU" dirty="0">
                <a:latin typeface="Times New Roman"/>
                <a:ea typeface="Times New Roman"/>
              </a:rPr>
              <a:t>широким спектром умений и навыков использования средств информационных и коммуникационных технологий для сбора, хранения, преобразования и передачи различных видов информации,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>
                <a:latin typeface="Times New Roman"/>
                <a:ea typeface="Times New Roman"/>
              </a:rPr>
              <a:t>базовыми навыками исследовательской деятельности</a:t>
            </a:r>
            <a:r>
              <a:rPr lang="ru-RU" dirty="0" smtClean="0">
                <a:latin typeface="Times New Roman"/>
                <a:ea typeface="Times New Roman"/>
              </a:rPr>
              <a:t>,</a:t>
            </a:r>
          </a:p>
          <a:p>
            <a:r>
              <a:rPr lang="ru-RU" dirty="0" smtClean="0">
                <a:latin typeface="Times New Roman"/>
                <a:ea typeface="Times New Roman"/>
              </a:rPr>
              <a:t> </a:t>
            </a:r>
            <a:r>
              <a:rPr lang="ru-RU" dirty="0">
                <a:latin typeface="Times New Roman"/>
                <a:ea typeface="Times New Roman"/>
              </a:rPr>
              <a:t>проведения виртуальных экспериментов, способами и методами освоения новых инструментальных средств,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основами </a:t>
            </a:r>
            <a:r>
              <a:rPr lang="ru-RU" dirty="0">
                <a:latin typeface="Times New Roman"/>
                <a:ea typeface="Times New Roman"/>
              </a:rPr>
              <a:t>продуктивного взаимодействия и сотрудничества со сверстниками и взрослыми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23118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Метапредметными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 результатами обучения информатике в основной школе являются:</a:t>
            </a:r>
            <a:endParaRPr lang="ru-RU" sz="3600" dirty="0">
              <a:solidFill>
                <a:schemeClr val="tx2">
                  <a:lumMod val="75000"/>
                </a:schemeClr>
              </a:solidFill>
              <a:effectLst/>
              <a:latin typeface="Calibri"/>
              <a:ea typeface="Calibri"/>
              <a:cs typeface="Times New Roman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умение самостоятельно определять цели своего обучения, ставить и формулировать для себя новые задачи в учёбе и познавательной деятельности, развивать мотивы и интересы своей познавательной деятельности;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владение основами самоконтроля, самооценки, принятия решений и осуществления осознанного выбора в учебной и познавательной деятельности;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умение определять понятия, создавать обобщения, устанавливать аналогии, классифицировать, самостоятельно выбирать основания и критерии для классификации, устанавливать причинно-следственные связи, строить логическое рассуждение, умозаключение (индуктивное, дедуктивное и по аналогии) и делать выводы;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умение создавать, применять и преобразовывать знаки и символы, модели и схемы для решения учебных и познавательных задач;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смысловое чтение;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умение осознанно использовать речевые средства в соответствии с задачей коммуникации; владение устной и письменной речью;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SzPts val="1000"/>
              <a:buFont typeface="Symbol"/>
              <a:buChar char=""/>
              <a:tabLst>
                <a:tab pos="457200" algn="l"/>
              </a:tabLst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формирование и развитие компетентности в области использования информационно-коммуникационных технологий (далее ИКТ-компетенции).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5318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ru-RU" dirty="0" smtClean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 smtClean="0">
                <a:latin typeface="Times New Roman"/>
                <a:ea typeface="Times New Roman"/>
                <a:cs typeface="Times New Roman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Что же предлагает новый стандарт для учителя информатики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  <a:cs typeface="Times New Roman"/>
              </a:rPr>
              <a:t>?</a:t>
            </a:r>
            <a:r>
              <a:rPr lang="ru-RU" sz="36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  <a:t/>
            </a:r>
            <a:br>
              <a:rPr lang="ru-RU" sz="3600" dirty="0">
                <a:solidFill>
                  <a:schemeClr val="tx2">
                    <a:lumMod val="75000"/>
                  </a:schemeClr>
                </a:solidFill>
                <a:latin typeface="Calibri"/>
                <a:ea typeface="Calibri"/>
                <a:cs typeface="Times New Roman"/>
              </a:rPr>
            </a:b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  <a:ea typeface="Times New Roman"/>
              </a:rPr>
              <a:t>Учитель </a:t>
            </a:r>
            <a:r>
              <a:rPr lang="ru-RU" dirty="0">
                <a:latin typeface="Times New Roman"/>
                <a:ea typeface="Times New Roman"/>
              </a:rPr>
              <a:t>постоянно должен будет находиться в поиске новых технологий, методов и приемов, совершенствовать свои знания и умения. </a:t>
            </a:r>
            <a:endParaRPr lang="ru-RU" dirty="0" smtClean="0">
              <a:latin typeface="Times New Roman"/>
              <a:ea typeface="Times New Roman"/>
            </a:endParaRPr>
          </a:p>
          <a:p>
            <a:endParaRPr lang="ru-RU" dirty="0" smtClean="0">
              <a:latin typeface="Times New Roman"/>
              <a:ea typeface="Times New Roman"/>
            </a:endParaRPr>
          </a:p>
          <a:p>
            <a:pPr marL="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latin typeface="Times New Roman"/>
                <a:ea typeface="Times New Roman"/>
                <a:cs typeface="Times New Roman"/>
              </a:rPr>
              <a:t>Главный лозунг современного этапа - «Образование на протяжении всей жизни».</a:t>
            </a:r>
            <a:endParaRPr lang="ru-RU" sz="2000" dirty="0"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3353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Важнейшей заботой для учителя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/>
            </a:r>
            <a:b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</a:b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должно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/>
                <a:ea typeface="Times New Roman"/>
              </a:rPr>
              <a:t>стать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488160"/>
          </a:xfrm>
        </p:spPr>
        <p:txBody>
          <a:bodyPr/>
          <a:lstStyle/>
          <a:p>
            <a:pPr lvl="0">
              <a:buClr>
                <a:srgbClr val="93A299"/>
              </a:buClr>
            </a:pPr>
            <a:r>
              <a:rPr lang="ru-RU" sz="3200" dirty="0">
                <a:solidFill>
                  <a:srgbClr val="292934"/>
                </a:solidFill>
                <a:latin typeface="Times New Roman"/>
                <a:ea typeface="Times New Roman"/>
              </a:rPr>
              <a:t>обучение детей умению работать с информацией, </a:t>
            </a:r>
            <a:endParaRPr lang="ru-RU" sz="3200" dirty="0" smtClean="0">
              <a:solidFill>
                <a:srgbClr val="292934"/>
              </a:solidFill>
              <a:latin typeface="Times New Roman"/>
              <a:ea typeface="Times New Roman"/>
            </a:endParaRPr>
          </a:p>
          <a:p>
            <a:pPr lvl="0">
              <a:buClr>
                <a:srgbClr val="93A299"/>
              </a:buClr>
            </a:pPr>
            <a:r>
              <a:rPr lang="ru-RU" sz="3200" dirty="0" smtClean="0">
                <a:solidFill>
                  <a:srgbClr val="292934"/>
                </a:solidFill>
                <a:latin typeface="Times New Roman"/>
                <a:ea typeface="Times New Roman"/>
              </a:rPr>
              <a:t>обучение </a:t>
            </a:r>
            <a:r>
              <a:rPr lang="ru-RU" sz="3200" dirty="0">
                <a:solidFill>
                  <a:srgbClr val="292934"/>
                </a:solidFill>
                <a:latin typeface="Times New Roman"/>
                <a:ea typeface="Times New Roman"/>
              </a:rPr>
              <a:t>способам поиска и сопоставления информации и включения ее в решение тех задач, которые ставятся в процессе образования.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1899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96</TotalTime>
  <Words>918</Words>
  <Application>Microsoft Office PowerPoint</Application>
  <PresentationFormat>Экран (4:3)</PresentationFormat>
  <Paragraphs>73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Ясность</vt:lpstr>
      <vt:lpstr>               Особенности формирования метапредметных умений учащихся на уроках информатики в условиях внедрения ФГОС </vt:lpstr>
      <vt:lpstr>Метапредметные требования к результатам  освоения основной образовательной программы  основного общего образования</vt:lpstr>
      <vt:lpstr>Метазнания:</vt:lpstr>
      <vt:lpstr>Метаумения: </vt:lpstr>
      <vt:lpstr>Метадеятельность:</vt:lpstr>
      <vt:lpstr>Метапредметные образовательные результаты предполагают, что у учеников будут развиты: </vt:lpstr>
      <vt:lpstr>Метапредметными результатами обучения информатике в основной школе являются:</vt:lpstr>
      <vt:lpstr> Что же предлагает новый стандарт для учителя информатики? </vt:lpstr>
      <vt:lpstr>Важнейшей заботой для учителя  должно стать</vt:lpstr>
      <vt:lpstr> В чем же новизна современного урока информатики в условиях введения стандарта второго поколения? </vt:lpstr>
      <vt:lpstr>На уроках информатики ребенок учится основам:</vt:lpstr>
      <vt:lpstr>Роль информатики в концепции структуры и содержания образования</vt:lpstr>
      <vt:lpstr>Главные умения XXI века</vt:lpstr>
    </vt:vector>
  </TitlesOfParts>
  <Company>gpx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Особенности формирования метапредметных умений учащихся на уроках информатики в условиях внедрения ФГОС</dc:title>
  <dc:creator>GYPNORION</dc:creator>
  <cp:lastModifiedBy>GYPNORION</cp:lastModifiedBy>
  <cp:revision>11</cp:revision>
  <dcterms:created xsi:type="dcterms:W3CDTF">2016-09-19T09:29:48Z</dcterms:created>
  <dcterms:modified xsi:type="dcterms:W3CDTF">2016-09-22T06:20:18Z</dcterms:modified>
</cp:coreProperties>
</file>